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94" r:id="rId2"/>
    <p:sldId id="343" r:id="rId3"/>
    <p:sldId id="387" r:id="rId4"/>
    <p:sldId id="390" r:id="rId5"/>
    <p:sldId id="388" r:id="rId6"/>
    <p:sldId id="389" r:id="rId7"/>
    <p:sldId id="322" r:id="rId8"/>
    <p:sldId id="320" r:id="rId9"/>
    <p:sldId id="368" r:id="rId10"/>
    <p:sldId id="367" r:id="rId11"/>
    <p:sldId id="321" r:id="rId12"/>
    <p:sldId id="335" r:id="rId13"/>
    <p:sldId id="333" r:id="rId14"/>
    <p:sldId id="362" r:id="rId15"/>
    <p:sldId id="336" r:id="rId16"/>
    <p:sldId id="337" r:id="rId17"/>
    <p:sldId id="340" r:id="rId18"/>
    <p:sldId id="363" r:id="rId19"/>
    <p:sldId id="341" r:id="rId20"/>
    <p:sldId id="342" r:id="rId21"/>
    <p:sldId id="365" r:id="rId22"/>
    <p:sldId id="350" r:id="rId23"/>
    <p:sldId id="351" r:id="rId24"/>
    <p:sldId id="352" r:id="rId25"/>
    <p:sldId id="353" r:id="rId26"/>
    <p:sldId id="354" r:id="rId27"/>
    <p:sldId id="355" r:id="rId28"/>
    <p:sldId id="356" r:id="rId29"/>
    <p:sldId id="366" r:id="rId30"/>
    <p:sldId id="345" r:id="rId31"/>
    <p:sldId id="346" r:id="rId32"/>
    <p:sldId id="347" r:id="rId33"/>
    <p:sldId id="348" r:id="rId34"/>
    <p:sldId id="369" r:id="rId35"/>
    <p:sldId id="361" r:id="rId36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modifyVerifier cryptProviderType="rsaFull" cryptAlgorithmClass="hash" cryptAlgorithmType="typeAny" cryptAlgorithmSid="4" spinCount="50000" saltData="p6JR75eQ6oy2bg5G6Whhsg" hashData="J/kn7LTI56m8mk/dswTrxaQGvcM" cryptProvider="" algIdExt="0" algIdExtSource="" cryptProviderTypeExt="0" cryptProviderTypeExtSource="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CC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32886" autoAdjust="0"/>
    <p:restoredTop sz="90929"/>
  </p:normalViewPr>
  <p:slideViewPr>
    <p:cSldViewPr>
      <p:cViewPr varScale="1">
        <p:scale>
          <a:sx n="97" d="100"/>
          <a:sy n="97" d="100"/>
        </p:scale>
        <p:origin x="-114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9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EB4886-97FE-45BC-9A4D-DC8E371059C4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D9974E-56A2-4A34-B513-9C7A121F196A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093DEB-567E-4B75-B950-9827BBEADB35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0EC521-1C81-435C-80E4-D9F1081E8452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C115F7-D549-4825-841D-2273F1BD9FA4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252F99-3382-456C-871E-426281CED9C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EC0C5D-AD67-4DA8-A86E-DB8733F0BBA6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585270-DDEE-4BA2-B060-D148B8B51BF7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AB11E0-FF0E-4ACD-9318-F15C32C049AE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9C8014-7F36-4A37-A3C2-7506F4E2C322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9E05AA-EEC7-4A20-890A-40F64826D57B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3063C832-8B15-4B8B-A6A3-2E9AEC171120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6199188" y="1600200"/>
          <a:ext cx="2487612" cy="3200400"/>
        </p:xfrm>
        <a:graphic>
          <a:graphicData uri="http://schemas.openxmlformats.org/presentationml/2006/ole">
            <p:oleObj spid="_x0000_s2050" r:id="rId3" imgW="2797990" imgH="3600000" progId="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457200" y="1550988"/>
          <a:ext cx="5334000" cy="3249612"/>
        </p:xfrm>
        <a:graphic>
          <a:graphicData uri="http://schemas.openxmlformats.org/presentationml/2006/ole">
            <p:oleObj spid="_x0000_s2051" r:id="rId4" imgW="3600000" imgH="2194610" progId="">
              <p:embed/>
            </p:oleObj>
          </a:graphicData>
        </a:graphic>
      </p:graphicFrame>
      <p:sp>
        <p:nvSpPr>
          <p:cNvPr id="2052" name="CasellaDiTesto 1"/>
          <p:cNvSpPr txBox="1">
            <a:spLocks noChangeArrowheads="1"/>
          </p:cNvSpPr>
          <p:nvPr/>
        </p:nvSpPr>
        <p:spPr bwMode="auto">
          <a:xfrm>
            <a:off x="2411413" y="836613"/>
            <a:ext cx="4286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b="1">
                <a:solidFill>
                  <a:srgbClr val="FF0000"/>
                </a:solidFill>
              </a:rPr>
              <a:t>MALFORMAZIONI FACCIA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mtClean="0"/>
              <a:t>Stadio filotipico indistinguibile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11268" name="Picture 4" descr="10-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052513"/>
            <a:ext cx="8353425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84313"/>
            <a:ext cx="7772400" cy="4611687"/>
          </a:xfrm>
          <a:solidFill>
            <a:schemeClr val="accent2"/>
          </a:solidFill>
        </p:spPr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12292" name="Picture 4" descr="12-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9088" y="-1119188"/>
            <a:ext cx="9782176" cy="9096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6135688" y="5681663"/>
            <a:ext cx="2230437" cy="4572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altLang="it-IT"/>
              <a:t>Vernice caseosa 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5364163" y="4962525"/>
            <a:ext cx="4179887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800" b="1">
                <a:solidFill>
                  <a:schemeClr val="accent2"/>
                </a:solidFill>
              </a:rPr>
              <a:t>Grasso bruno produce calore</a:t>
            </a:r>
          </a:p>
          <a:p>
            <a:pPr eaLnBrk="1" hangingPunct="1"/>
            <a:r>
              <a:rPr lang="it-IT" altLang="it-IT" sz="1800" b="1">
                <a:solidFill>
                  <a:schemeClr val="accent2"/>
                </a:solidFill>
              </a:rPr>
              <a:t>mediante ossidazione acidi grassi</a:t>
            </a:r>
            <a:r>
              <a:rPr lang="it-IT" altLang="it-IT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5056188" y="0"/>
            <a:ext cx="3840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/>
              <a:t>Nel 2° trimestre da 7 a 30 cm.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381000" y="857250"/>
          <a:ext cx="8382000" cy="4714875"/>
        </p:xfrm>
        <a:graphic>
          <a:graphicData uri="http://schemas.openxmlformats.org/presentationml/2006/ole">
            <p:oleObj spid="_x0000_s13314" r:id="rId3" imgW="3600000" imgH="2025382" progId="">
              <p:embed/>
            </p:oleObj>
          </a:graphicData>
        </a:graphic>
      </p:graphicFrame>
      <p:sp>
        <p:nvSpPr>
          <p:cNvPr id="13315" name="CasellaDiTesto 2"/>
          <p:cNvSpPr txBox="1">
            <a:spLocks noChangeArrowheads="1"/>
          </p:cNvSpPr>
          <p:nvPr/>
        </p:nvSpPr>
        <p:spPr bwMode="auto">
          <a:xfrm>
            <a:off x="827088" y="404813"/>
            <a:ext cx="6407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altLang="it-IT"/>
              <a:t>                             </a:t>
            </a:r>
            <a:r>
              <a:rPr lang="it-IT" altLang="it-IT" b="1"/>
              <a:t>SVILUPPO DELLA FACCIA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333375"/>
            <a:ext cx="7773988" cy="5975350"/>
          </a:xfrm>
          <a:solidFill>
            <a:schemeClr val="accent2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it-IT" altLang="it-IT" smtClean="0">
                <a:solidFill>
                  <a:srgbClr val="FF0000"/>
                </a:solidFill>
              </a:rPr>
              <a:t>                </a:t>
            </a:r>
            <a:r>
              <a:rPr lang="it-IT" altLang="it-IT" smtClean="0">
                <a:solidFill>
                  <a:srgbClr val="FFCC00"/>
                </a:solidFill>
              </a:rPr>
              <a:t>FORMAZIONE DELLA FACCIA</a:t>
            </a:r>
            <a:r>
              <a:rPr lang="it-IT" altLang="it-IT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4340" name="Picture 4" descr="12-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836613"/>
            <a:ext cx="6054725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176463" y="857250"/>
            <a:ext cx="12731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altLang="it-IT"/>
              <a:t>   5 sett.°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4048125" y="785813"/>
            <a:ext cx="11953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altLang="it-IT"/>
              <a:t>    6sett°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5632450" y="712788"/>
            <a:ext cx="173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altLang="it-IT"/>
              <a:t>          8sett.°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250825" y="404813"/>
            <a:ext cx="1800225" cy="495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2000" b="1">
                <a:solidFill>
                  <a:schemeClr val="bg1"/>
                </a:solidFill>
              </a:rPr>
              <a:t>La faccia si forma tra la fine  della 4°  e la 10° settimana da 5 ammassi mesodermici provenienti </a:t>
            </a:r>
            <a:r>
              <a:rPr lang="it-IT" altLang="it-IT" sz="2000" b="1">
                <a:solidFill>
                  <a:srgbClr val="FF0000"/>
                </a:solidFill>
              </a:rPr>
              <a:t>dal primo arco</a:t>
            </a:r>
            <a:r>
              <a:rPr lang="it-IT" altLang="it-IT" sz="2000" b="1">
                <a:solidFill>
                  <a:schemeClr val="bg1"/>
                </a:solidFill>
              </a:rPr>
              <a:t> </a:t>
            </a:r>
            <a:r>
              <a:rPr lang="it-IT" altLang="it-IT" sz="2000" b="1">
                <a:solidFill>
                  <a:srgbClr val="FF0000"/>
                </a:solidFill>
              </a:rPr>
              <a:t>faringeo</a:t>
            </a:r>
            <a:r>
              <a:rPr lang="it-IT" altLang="it-IT" sz="2000" b="1">
                <a:solidFill>
                  <a:schemeClr val="bg1"/>
                </a:solidFill>
              </a:rPr>
              <a:t>, attorno ad una depressione detta  stomodeo</a:t>
            </a:r>
          </a:p>
          <a:p>
            <a:pPr eaLnBrk="1" hangingPunct="1"/>
            <a:endParaRPr lang="it-IT" altLang="it-IT" sz="1800" b="1">
              <a:solidFill>
                <a:schemeClr val="bg1"/>
              </a:solidFill>
            </a:endParaRPr>
          </a:p>
          <a:p>
            <a:pPr eaLnBrk="1" hangingPunct="1"/>
            <a:endParaRPr lang="it-IT" altLang="it-IT" sz="1800" b="1">
              <a:solidFill>
                <a:schemeClr val="bg1"/>
              </a:solidFill>
            </a:endParaRP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463800" y="3500438"/>
            <a:ext cx="1169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2000">
                <a:solidFill>
                  <a:srgbClr val="FF0000"/>
                </a:solidFill>
              </a:rPr>
              <a:t>stomodeo</a:t>
            </a:r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627313" y="2708275"/>
            <a:ext cx="71437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195513" y="1074738"/>
            <a:ext cx="5832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800"/>
              <a:t>Processo frontale, mascellare ds e sn     mandibolare ds e sn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Bocca primitiva formata  dallo stomodeo (profonda depressione ectodermica )  chiuso inizialmente da membrana transitoria bucco faringea che scompare tra 24°-26° 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468313" y="1557338"/>
          <a:ext cx="2433637" cy="2667000"/>
        </p:xfrm>
        <a:graphic>
          <a:graphicData uri="http://schemas.openxmlformats.org/presentationml/2006/ole">
            <p:oleObj spid="_x0000_s16386" r:id="rId3" imgW="3286486" imgH="3600000" progId="">
              <p:embed/>
            </p:oleObj>
          </a:graphicData>
        </a:graphic>
      </p:graphicFrame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3124200" y="327025"/>
          <a:ext cx="5638800" cy="2949575"/>
        </p:xfrm>
        <a:graphic>
          <a:graphicData uri="http://schemas.openxmlformats.org/presentationml/2006/ole">
            <p:oleObj spid="_x0000_s16387" r:id="rId4" imgW="3600000" imgH="1883178" progId="">
              <p:embed/>
            </p:oleObj>
          </a:graphicData>
        </a:graphic>
      </p:graphicFrame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4419600" y="3257550"/>
          <a:ext cx="2840038" cy="3600450"/>
        </p:xfrm>
        <a:graphic>
          <a:graphicData uri="http://schemas.openxmlformats.org/presentationml/2006/ole">
            <p:oleObj spid="_x0000_s16388" r:id="rId5" imgW="2839806" imgH="3600000" progId="">
              <p:embed/>
            </p:oleObj>
          </a:graphicData>
        </a:graphic>
      </p:graphicFrame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468313" y="354013"/>
            <a:ext cx="28987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800" b="1">
                <a:solidFill>
                  <a:srgbClr val="FF0000"/>
                </a:solidFill>
              </a:rPr>
              <a:t>Sul massiccio frontale</a:t>
            </a:r>
          </a:p>
          <a:p>
            <a:pPr eaLnBrk="1" hangingPunct="1"/>
            <a:r>
              <a:rPr lang="it-IT" altLang="it-IT" sz="1800" b="1">
                <a:solidFill>
                  <a:srgbClr val="FF0000"/>
                </a:solidFill>
              </a:rPr>
              <a:t>un paio di ispessimenti </a:t>
            </a:r>
          </a:p>
          <a:p>
            <a:pPr eaLnBrk="1" hangingPunct="1"/>
            <a:r>
              <a:rPr lang="it-IT" altLang="it-IT" sz="1800" b="1">
                <a:solidFill>
                  <a:srgbClr val="FF0000"/>
                </a:solidFill>
              </a:rPr>
              <a:t>ectodermici :</a:t>
            </a:r>
          </a:p>
          <a:p>
            <a:pPr eaLnBrk="1" hangingPunct="1"/>
            <a:r>
              <a:rPr lang="it-IT" altLang="it-IT" sz="1800" b="1">
                <a:solidFill>
                  <a:schemeClr val="accent2"/>
                </a:solidFill>
              </a:rPr>
              <a:t>placodi olfattivi  nasali)</a:t>
            </a:r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2339975" y="1412875"/>
            <a:ext cx="10080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1619250" y="2492375"/>
            <a:ext cx="1368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800" b="1">
                <a:solidFill>
                  <a:srgbClr val="FF0000"/>
                </a:solidFill>
              </a:rPr>
              <a:t>stomodeo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3206750" y="260350"/>
          <a:ext cx="5937250" cy="6324600"/>
        </p:xfrm>
        <a:graphic>
          <a:graphicData uri="http://schemas.openxmlformats.org/presentationml/2006/ole">
            <p:oleObj spid="_x0000_s17410" r:id="rId3" imgW="3380250" imgH="3600000" progId="">
              <p:embed/>
            </p:oleObj>
          </a:graphicData>
        </a:graphic>
      </p:graphicFrame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5580063" y="5467350"/>
            <a:ext cx="1944687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600" b="1">
                <a:solidFill>
                  <a:srgbClr val="FF0000"/>
                </a:solidFill>
              </a:rPr>
              <a:t>24°g perforazione </a:t>
            </a:r>
          </a:p>
          <a:p>
            <a:pPr eaLnBrk="1" hangingPunct="1"/>
            <a:r>
              <a:rPr lang="it-IT" altLang="it-IT" sz="1600" b="1">
                <a:solidFill>
                  <a:srgbClr val="FF0000"/>
                </a:solidFill>
              </a:rPr>
              <a:t>membrana buccofaringea che ricopriva stomodeo 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0"/>
            <a:ext cx="2916238" cy="6462713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2000" b="1">
                <a:solidFill>
                  <a:srgbClr val="FF0000"/>
                </a:solidFill>
              </a:rPr>
              <a:t>I placodi olfattivi formano </a:t>
            </a:r>
            <a:r>
              <a:rPr lang="it-IT" altLang="it-IT" sz="2000" b="1">
                <a:solidFill>
                  <a:schemeClr val="accent2"/>
                </a:solidFill>
              </a:rPr>
              <a:t>processi nasali mediali e laterali</a:t>
            </a:r>
          </a:p>
          <a:p>
            <a:pPr eaLnBrk="1" hangingPunct="1"/>
            <a:r>
              <a:rPr lang="it-IT" altLang="it-IT" b="1"/>
              <a:t>I</a:t>
            </a:r>
            <a:r>
              <a:rPr lang="it-IT" altLang="it-IT" b="1">
                <a:solidFill>
                  <a:schemeClr val="bg1"/>
                </a:solidFill>
              </a:rPr>
              <a:t> </a:t>
            </a:r>
            <a:r>
              <a:rPr lang="it-IT" altLang="it-IT" b="1"/>
              <a:t>processi nasali mediani si fondono e originano  il massiccio  mediano  che inferiormente produce il processo intermascellare</a:t>
            </a:r>
            <a:r>
              <a:rPr lang="it-IT" altLang="it-IT"/>
              <a:t> </a:t>
            </a:r>
          </a:p>
          <a:p>
            <a:pPr eaLnBrk="1" hangingPunct="1"/>
            <a:endParaRPr lang="it-IT" altLang="it-IT"/>
          </a:p>
          <a:p>
            <a:pPr eaLnBrk="1" hangingPunct="1"/>
            <a:r>
              <a:rPr lang="it-IT" altLang="it-IT" sz="1800" b="1"/>
              <a:t>I due processi  intermascellari  si fondono con  i  processi  mascellari formando mascella e labbro superiore</a:t>
            </a:r>
          </a:p>
          <a:p>
            <a:pPr eaLnBrk="1" hangingPunct="1"/>
            <a:r>
              <a:rPr lang="it-IT" altLang="it-IT" sz="1800" b="1"/>
              <a:t>I due processi mandibolari si fondono sulla linea mediana e costituiscono mento  e labbro inferiore</a:t>
            </a:r>
          </a:p>
        </p:txBody>
      </p:sp>
      <p:sp>
        <p:nvSpPr>
          <p:cNvPr id="17413" name="Line 5"/>
          <p:cNvSpPr>
            <a:spLocks noChangeShapeType="1"/>
          </p:cNvSpPr>
          <p:nvPr/>
        </p:nvSpPr>
        <p:spPr bwMode="auto">
          <a:xfrm>
            <a:off x="2771775" y="1773238"/>
            <a:ext cx="1512888" cy="287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>
            <a:off x="2268538" y="2924175"/>
            <a:ext cx="2087562" cy="2017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accent2"/>
          </a:solidFill>
        </p:spPr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18436" name="Picture 4" descr="13-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6663" y="0"/>
            <a:ext cx="6670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SVILUPPO DEL PALATO 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accent2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it-IT" altLang="it-IT" smtClean="0">
                <a:solidFill>
                  <a:schemeClr val="bg1"/>
                </a:solidFill>
              </a:rPr>
              <a:t>Il palato si sviluppa da due abbozzi primitivi</a:t>
            </a:r>
          </a:p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Il palato primario o primitivo </a:t>
            </a:r>
          </a:p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Il palato secondario</a:t>
            </a:r>
          </a:p>
          <a:p>
            <a:pPr eaLnBrk="1" hangingPunct="1">
              <a:buFontTx/>
              <a:buNone/>
            </a:pPr>
            <a:r>
              <a:rPr lang="it-IT" altLang="it-IT" smtClean="0">
                <a:solidFill>
                  <a:schemeClr val="bg1"/>
                </a:solidFill>
              </a:rPr>
              <a:t>La palatogenesi inizia alla fine della 5° settimana e si completa fino alla 12° </a:t>
            </a:r>
          </a:p>
          <a:p>
            <a:pPr eaLnBrk="1" hangingPunct="1">
              <a:buFontTx/>
              <a:buNone/>
            </a:pPr>
            <a:r>
              <a:rPr lang="it-IT" altLang="it-IT" smtClean="0">
                <a:solidFill>
                  <a:schemeClr val="bg1"/>
                </a:solidFill>
              </a:rPr>
              <a:t>Periodo più critico dalla 6° alla 9° settimana  </a:t>
            </a:r>
          </a:p>
          <a:p>
            <a:pPr eaLnBrk="1" hangingPunct="1"/>
            <a:endParaRPr lang="it-IT" altLang="it-IT" smtClean="0">
              <a:solidFill>
                <a:schemeClr val="bg1"/>
              </a:solidFill>
            </a:endParaRPr>
          </a:p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0" y="0"/>
          <a:ext cx="7451725" cy="6381750"/>
        </p:xfrm>
        <a:graphic>
          <a:graphicData uri="http://schemas.openxmlformats.org/presentationml/2006/ole">
            <p:oleObj spid="_x0000_s20482" r:id="rId3" imgW="3600000" imgH="2859574" progId="">
              <p:embed/>
            </p:oleObj>
          </a:graphicData>
        </a:graphic>
      </p:graphicFrame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092950" y="3933825"/>
            <a:ext cx="2519363" cy="376238"/>
          </a:xfrm>
          <a:prstGeom prst="rect">
            <a:avLst/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800" b="1"/>
              <a:t>Palato primitivo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7092950" y="5445125"/>
            <a:ext cx="2051050" cy="1200150"/>
          </a:xfrm>
          <a:prstGeom prst="rect">
            <a:avLst/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800" b="1"/>
              <a:t>Processi palatini laterali  ( nascono dai processi mascellari)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7524750" y="333375"/>
            <a:ext cx="1619250" cy="18161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400" b="1"/>
              <a:t>Dalla parte interna del processo</a:t>
            </a:r>
          </a:p>
          <a:p>
            <a:pPr eaLnBrk="1" hangingPunct="1"/>
            <a:r>
              <a:rPr lang="it-IT" altLang="it-IT" sz="1400" b="1"/>
              <a:t>intermascellare si origina</a:t>
            </a:r>
            <a:endParaRPr lang="it-IT" altLang="it-IT" sz="1400" b="1">
              <a:solidFill>
                <a:srgbClr val="009900"/>
              </a:solidFill>
            </a:endParaRPr>
          </a:p>
          <a:p>
            <a:pPr eaLnBrk="1" hangingPunct="1"/>
            <a:r>
              <a:rPr lang="it-IT" altLang="it-IT" sz="1400" b="1">
                <a:solidFill>
                  <a:srgbClr val="009900"/>
                </a:solidFill>
              </a:rPr>
              <a:t> palato primitivo</a:t>
            </a:r>
          </a:p>
          <a:p>
            <a:pPr eaLnBrk="1" hangingPunct="1"/>
            <a:r>
              <a:rPr lang="it-IT" altLang="it-IT" sz="1400" b="1">
                <a:solidFill>
                  <a:srgbClr val="009900"/>
                </a:solidFill>
              </a:rPr>
              <a:t>(struttura  triangolare)</a:t>
            </a: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 flipH="1">
            <a:off x="6443663" y="4221163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H="1" flipV="1">
            <a:off x="6877050" y="4941888"/>
            <a:ext cx="574675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it-IT" altLang="it-IT" smtClean="0"/>
              <a:t>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20713"/>
            <a:ext cx="7772400" cy="5475287"/>
          </a:xfrm>
          <a:solidFill>
            <a:schemeClr val="accent2"/>
          </a:solidFill>
        </p:spPr>
        <p:txBody>
          <a:bodyPr/>
          <a:lstStyle/>
          <a:p>
            <a:pPr eaLnBrk="1" hangingPunct="1">
              <a:defRPr/>
            </a:pPr>
            <a:endParaRPr lang="it-IT" altLang="it-IT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it-IT" altLang="it-IT" dirty="0" smtClean="0">
                <a:solidFill>
                  <a:schemeClr val="bg1"/>
                </a:solidFill>
              </a:rPr>
              <a:t>   MALFORMAZIONI CONGENITE DELLA FACCIA</a:t>
            </a:r>
          </a:p>
          <a:p>
            <a:pPr eaLnBrk="1" hangingPunct="1">
              <a:defRPr/>
            </a:pPr>
            <a:endParaRPr lang="it-IT" altLang="it-IT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it-IT" altLang="it-IT" dirty="0" smtClean="0">
                <a:solidFill>
                  <a:schemeClr val="bg1"/>
                </a:solidFill>
              </a:rPr>
              <a:t>SCHISI:DIFETTI DI FUSIONE</a:t>
            </a:r>
          </a:p>
          <a:p>
            <a:pPr eaLnBrk="1" hangingPunct="1">
              <a:defRPr/>
            </a:pPr>
            <a:endParaRPr lang="it-IT" altLang="it-IT" dirty="0" smtClean="0">
              <a:solidFill>
                <a:schemeClr val="bg1"/>
              </a:solidFill>
            </a:endParaRPr>
          </a:p>
          <a:p>
            <a:pPr marL="0" indent="0" eaLnBrk="1" hangingPunct="1">
              <a:buFontTx/>
              <a:buNone/>
              <a:defRPr/>
            </a:pPr>
            <a:r>
              <a:rPr lang="it-IT" altLang="it-IT" dirty="0" smtClean="0">
                <a:solidFill>
                  <a:schemeClr val="bg1"/>
                </a:solidFill>
              </a:rPr>
              <a:t>(possono interessare solo labbro e parte anteriore della mascella o regioni del palato duro e molle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1116013" y="404813"/>
          <a:ext cx="7010400" cy="6056312"/>
        </p:xfrm>
        <a:graphic>
          <a:graphicData uri="http://schemas.openxmlformats.org/presentationml/2006/ole">
            <p:oleObj spid="_x0000_s21506" r:id="rId3" imgW="3600000" imgH="3110020" progId="">
              <p:embed/>
            </p:oleObj>
          </a:graphicData>
        </a:graphic>
      </p:graphicFrame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239838" y="2997200"/>
            <a:ext cx="1963737" cy="2536825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600"/>
              <a:t> </a:t>
            </a:r>
            <a:r>
              <a:rPr lang="it-IT" altLang="it-IT" sz="1600" b="1"/>
              <a:t>dai processi mascellari</a:t>
            </a:r>
          </a:p>
          <a:p>
            <a:pPr eaLnBrk="1" hangingPunct="1"/>
            <a:r>
              <a:rPr lang="it-IT" altLang="it-IT" sz="1600" b="1"/>
              <a:t> si originano i </a:t>
            </a:r>
            <a:r>
              <a:rPr lang="it-IT" altLang="it-IT" sz="1600" b="1">
                <a:solidFill>
                  <a:schemeClr val="accent2"/>
                </a:solidFill>
              </a:rPr>
              <a:t>processi palatini.</a:t>
            </a:r>
            <a:r>
              <a:rPr lang="it-IT" altLang="it-IT" sz="1600" b="1"/>
              <a:t> Dalla fusione dei processi palatini con il  palato primitivo  e con il setto nasale  si origina il  </a:t>
            </a:r>
            <a:r>
              <a:rPr lang="it-IT" altLang="it-IT" sz="1600" b="1">
                <a:solidFill>
                  <a:schemeClr val="accent2"/>
                </a:solidFill>
              </a:rPr>
              <a:t>palato secondario</a:t>
            </a:r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 flipV="1">
            <a:off x="2195513" y="2349500"/>
            <a:ext cx="2159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1509" name="CasellaDiTesto 4"/>
          <p:cNvSpPr txBox="1">
            <a:spLocks noChangeArrowheads="1"/>
          </p:cNvSpPr>
          <p:nvPr/>
        </p:nvSpPr>
        <p:spPr bwMode="auto">
          <a:xfrm>
            <a:off x="7667625" y="836613"/>
            <a:ext cx="1476375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it-IT" altLang="it-IT"/>
          </a:p>
          <a:p>
            <a:pPr eaLnBrk="1" hangingPunct="1"/>
            <a:endParaRPr lang="it-IT" altLang="it-IT"/>
          </a:p>
          <a:p>
            <a:pPr eaLnBrk="1" hangingPunct="1"/>
            <a:r>
              <a:rPr lang="it-IT" altLang="it-IT"/>
              <a:t>Forame incisivo e rafe palatino mediano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8913"/>
            <a:ext cx="7772400" cy="6669087"/>
          </a:xfrm>
          <a:solidFill>
            <a:schemeClr val="accent2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it-IT" altLang="it-IT" smtClean="0">
                <a:solidFill>
                  <a:schemeClr val="bg1"/>
                </a:solidFill>
              </a:rPr>
              <a:t>     L’osso si sviluppa nel palato primario  formando il palato duro . Le parti posteriori dei processi palatini non si ossificano e si fondono a formare il palato molle compresa la porzione conica molle ,l’ugola .</a:t>
            </a:r>
          </a:p>
          <a:p>
            <a:pPr eaLnBrk="1" hangingPunct="1">
              <a:buFontTx/>
              <a:buNone/>
            </a:pPr>
            <a:r>
              <a:rPr lang="it-IT" altLang="it-IT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buFontTx/>
              <a:buNone/>
            </a:pPr>
            <a:r>
              <a:rPr lang="it-IT" altLang="it-IT" smtClean="0">
                <a:solidFill>
                  <a:schemeClr val="bg1"/>
                </a:solidFill>
              </a:rPr>
              <a:t>Il rafe palatino mediano indica la linea di fusione dei processi palatini</a:t>
            </a:r>
          </a:p>
          <a:p>
            <a:pPr eaLnBrk="1" hangingPunct="1">
              <a:buFontTx/>
              <a:buNone/>
            </a:pPr>
            <a:endParaRPr lang="it-IT" altLang="it-IT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it-IT" altLang="it-IT" smtClean="0">
                <a:solidFill>
                  <a:schemeClr val="bg1"/>
                </a:solidFill>
              </a:rPr>
              <a:t>Persiste un piccolo canale nel palato duro che è il forame incisivo </a:t>
            </a:r>
          </a:p>
          <a:p>
            <a:pPr eaLnBrk="1" hangingPunct="1"/>
            <a:endParaRPr lang="it-IT" altLang="it-IT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1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92600" y="3086100"/>
            <a:ext cx="5524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2060575"/>
            <a:ext cx="32766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2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30700" y="3086100"/>
            <a:ext cx="4857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9263" y="1752600"/>
            <a:ext cx="318293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3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30700" y="3086100"/>
            <a:ext cx="4984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1009650"/>
            <a:ext cx="413385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4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0" y="30861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6650" y="381000"/>
            <a:ext cx="43751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5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9900" y="3086100"/>
            <a:ext cx="5937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3238" y="304800"/>
            <a:ext cx="5541962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6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5300" y="3086100"/>
            <a:ext cx="5302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 descr="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80963"/>
            <a:ext cx="5181600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Untitled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752600"/>
            <a:ext cx="320675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 l="10001" t="16412" r="59375" b="24976"/>
          <a:stretch>
            <a:fillRect/>
          </a:stretch>
        </p:blipFill>
        <p:spPr bwMode="auto">
          <a:xfrm>
            <a:off x="0" y="2438400"/>
            <a:ext cx="22399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457200"/>
            <a:ext cx="418623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28600"/>
            <a:ext cx="8839200" cy="6629400"/>
          </a:xfrm>
          <a:solidFill>
            <a:schemeClr val="accent2"/>
          </a:solidFill>
        </p:spPr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30724" name="Picture 4" descr="img065"/>
          <p:cNvPicPr>
            <a:picLocks noChangeAspect="1" noChangeArrowheads="1"/>
          </p:cNvPicPr>
          <p:nvPr/>
        </p:nvPicPr>
        <p:blipFill>
          <a:blip r:embed="rId2"/>
          <a:srcRect l="55148" t="7361" r="10127" b="60246"/>
          <a:stretch>
            <a:fillRect/>
          </a:stretch>
        </p:blipFill>
        <p:spPr bwMode="auto">
          <a:xfrm>
            <a:off x="2162175" y="0"/>
            <a:ext cx="512445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333375"/>
            <a:ext cx="8229600" cy="5903913"/>
          </a:xfrm>
          <a:solidFill>
            <a:srgbClr val="F0D8AE"/>
          </a:solidFill>
        </p:spPr>
        <p:txBody>
          <a:bodyPr/>
          <a:lstStyle/>
          <a:p>
            <a:pPr eaLnBrk="1" hangingPunct="1"/>
            <a:r>
              <a:rPr lang="it-IT" altLang="it-IT" b="1" smtClean="0"/>
              <a:t>Malformazioni craniofacciali ed in particolare schisi orofacciale sono i più frequenti difetti congeniti che si verificano nell’Uomo.</a:t>
            </a:r>
          </a:p>
          <a:p>
            <a:pPr eaLnBrk="1" hangingPunct="1"/>
            <a:r>
              <a:rPr lang="it-IT" altLang="it-IT" b="1" smtClean="0"/>
              <a:t>Entro l’inizio del secondo trimestre le caratteristiche del viso possono essere identificate mediante ecografia </a:t>
            </a:r>
          </a:p>
          <a:p>
            <a:pPr eaLnBrk="1" hangingPunct="1"/>
            <a:r>
              <a:rPr lang="it-IT" altLang="it-IT" b="1" smtClean="0"/>
              <a:t>Difetti nella fusione  dei processi facciali o delle lamine palatine portano a  schisi del labbro, con o senza schisi del palato , oppure schisi esclusivamente del palato .</a:t>
            </a:r>
          </a:p>
          <a:p>
            <a:pPr eaLnBrk="1" hangingPunct="1"/>
            <a:endParaRPr lang="it-IT" altLang="it-IT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1495425" y="228600"/>
          <a:ext cx="6153150" cy="6400800"/>
        </p:xfrm>
        <a:graphic>
          <a:graphicData uri="http://schemas.openxmlformats.org/presentationml/2006/ole">
            <p:oleObj spid="_x0000_s31746" r:id="rId3" imgW="3460415" imgH="36000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3851275" y="188913"/>
          <a:ext cx="5094288" cy="6400800"/>
        </p:xfrm>
        <a:graphic>
          <a:graphicData uri="http://schemas.openxmlformats.org/presentationml/2006/ole">
            <p:oleObj spid="_x0000_s32770" r:id="rId3" imgW="2864906" imgH="3600000" progId="">
              <p:embed/>
            </p:oleObj>
          </a:graphicData>
        </a:graphic>
      </p:graphicFrame>
      <p:sp>
        <p:nvSpPr>
          <p:cNvPr id="32771" name="CasellaDiTesto 2"/>
          <p:cNvSpPr txBox="1">
            <a:spLocks noChangeArrowheads="1"/>
          </p:cNvSpPr>
          <p:nvPr/>
        </p:nvSpPr>
        <p:spPr bwMode="auto">
          <a:xfrm>
            <a:off x="250825" y="692150"/>
            <a:ext cx="3457575" cy="480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800"/>
              <a:t>Base embriologica della palatoschisi: incapacità delle masse mesenchimali a fondersi tra di loro e con i processi nasali (setto nasale)</a:t>
            </a:r>
          </a:p>
          <a:p>
            <a:pPr eaLnBrk="1" hangingPunct="1"/>
            <a:r>
              <a:rPr lang="it-IT" altLang="it-IT" sz="1800"/>
              <a:t>Difetti di proliferazione </a:t>
            </a:r>
          </a:p>
          <a:p>
            <a:pPr eaLnBrk="1" hangingPunct="1"/>
            <a:endParaRPr lang="it-IT" altLang="it-IT" sz="1800"/>
          </a:p>
          <a:p>
            <a:pPr eaLnBrk="1" hangingPunct="1"/>
            <a:r>
              <a:rPr lang="it-IT" altLang="it-IT" sz="1800"/>
              <a:t>Nella donne a rischio : somministrazione di vitamine del complesso B</a:t>
            </a:r>
          </a:p>
          <a:p>
            <a:pPr eaLnBrk="1" hangingPunct="1"/>
            <a:endParaRPr lang="it-IT" altLang="it-IT" sz="1800"/>
          </a:p>
          <a:p>
            <a:pPr eaLnBrk="1" hangingPunct="1"/>
            <a:r>
              <a:rPr lang="it-IT" altLang="it-IT" sz="1800"/>
              <a:t>I processi palatini fondono nelle femmine circa una settimana dopo e questo può spiegare come la schisi palatale isolata sia più  frequente nelle femmine che nei maschi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990600" y="381000"/>
          <a:ext cx="7086600" cy="6049963"/>
        </p:xfrm>
        <a:graphic>
          <a:graphicData uri="http://schemas.openxmlformats.org/presentationml/2006/ole">
            <p:oleObj spid="_x0000_s33794" r:id="rId3" imgW="3600000" imgH="3073673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88913"/>
            <a:ext cx="8964612" cy="6669087"/>
          </a:xfrm>
          <a:solidFill>
            <a:schemeClr val="accent2"/>
          </a:solidFill>
        </p:spPr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34820" name="Picture 4" descr="scansione00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CasellaDiTesto 4"/>
          <p:cNvSpPr txBox="1">
            <a:spLocks noChangeArrowheads="1"/>
          </p:cNvSpPr>
          <p:nvPr/>
        </p:nvSpPr>
        <p:spPr bwMode="auto">
          <a:xfrm flipH="1">
            <a:off x="6202363" y="2636838"/>
            <a:ext cx="2473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600"/>
              <a:t>Persistenza  anche dei dotti naso lacrimali</a:t>
            </a:r>
          </a:p>
        </p:txBody>
      </p:sp>
      <p:sp>
        <p:nvSpPr>
          <p:cNvPr id="34822" name="CasellaDiTesto 5"/>
          <p:cNvSpPr txBox="1">
            <a:spLocks noChangeArrowheads="1"/>
          </p:cNvSpPr>
          <p:nvPr/>
        </p:nvSpPr>
        <p:spPr bwMode="auto">
          <a:xfrm>
            <a:off x="3276600" y="5229225"/>
            <a:ext cx="21367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altLang="it-IT" sz="1600"/>
              <a:t>Un solo placode nasale </a:t>
            </a:r>
          </a:p>
        </p:txBody>
      </p:sp>
      <p:sp>
        <p:nvSpPr>
          <p:cNvPr id="34823" name="CasellaDiTesto 6"/>
          <p:cNvSpPr txBox="1">
            <a:spLocks noChangeArrowheads="1"/>
          </p:cNvSpPr>
          <p:nvPr/>
        </p:nvSpPr>
        <p:spPr bwMode="auto">
          <a:xfrm>
            <a:off x="5651500" y="5157788"/>
            <a:ext cx="3097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600"/>
              <a:t>Mancata</a:t>
            </a:r>
            <a:r>
              <a:rPr lang="it-IT" altLang="it-IT"/>
              <a:t> </a:t>
            </a:r>
            <a:r>
              <a:rPr lang="it-IT" altLang="it-IT" sz="1600"/>
              <a:t>fusione dei processi nasali mediani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  <a:solidFill>
            <a:srgbClr val="FFFF00"/>
          </a:solidFill>
        </p:spPr>
        <p:txBody>
          <a:bodyPr/>
          <a:lstStyle/>
          <a:p>
            <a:endParaRPr lang="it-IT" altLang="it-IT" smtClean="0"/>
          </a:p>
        </p:txBody>
      </p:sp>
      <p:pic>
        <p:nvPicPr>
          <p:cNvPr id="35844" name="Picture 4" descr="img088"/>
          <p:cNvPicPr>
            <a:picLocks noChangeAspect="1" noChangeArrowheads="1"/>
          </p:cNvPicPr>
          <p:nvPr/>
        </p:nvPicPr>
        <p:blipFill>
          <a:blip r:embed="rId2"/>
          <a:srcRect l="8949" t="5768" r="52269" b="49527"/>
          <a:stretch>
            <a:fillRect/>
          </a:stretch>
        </p:blipFill>
        <p:spPr bwMode="auto">
          <a:xfrm>
            <a:off x="1981200" y="0"/>
            <a:ext cx="4313238" cy="6858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3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it-IT" dirty="0" smtClean="0"/>
              <a:t>                </a:t>
            </a:r>
            <a:r>
              <a:rPr lang="it-IT" b="1" dirty="0" smtClean="0">
                <a:solidFill>
                  <a:schemeClr val="bg1"/>
                </a:solidFill>
              </a:rPr>
              <a:t>Processi </a:t>
            </a:r>
            <a:r>
              <a:rPr lang="it-IT" b="1" dirty="0">
                <a:solidFill>
                  <a:schemeClr val="bg1"/>
                </a:solidFill>
              </a:rPr>
              <a:t>molecolari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2997200"/>
            <a:ext cx="5181600" cy="3098800"/>
          </a:xfrm>
          <a:solidFill>
            <a:srgbClr val="FFC000"/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it-IT" altLang="it-IT" sz="1600" b="1" smtClean="0"/>
              <a:t>Cellule delle creste neurali migrano negli archi faringei</a:t>
            </a:r>
          </a:p>
          <a:p>
            <a:pPr>
              <a:lnSpc>
                <a:spcPct val="80000"/>
              </a:lnSpc>
            </a:pPr>
            <a:endParaRPr lang="it-IT" altLang="it-IT" sz="1600" b="1" smtClean="0"/>
          </a:p>
          <a:p>
            <a:pPr>
              <a:lnSpc>
                <a:spcPct val="80000"/>
              </a:lnSpc>
            </a:pPr>
            <a:r>
              <a:rPr lang="it-IT" altLang="it-IT" sz="1600" b="1" smtClean="0"/>
              <a:t>Sviluppo degli archi faringei regolato dai geni HOX e OTX-2 espressi dalle cellule migranti delle creste neurali</a:t>
            </a:r>
          </a:p>
          <a:p>
            <a:pPr>
              <a:lnSpc>
                <a:spcPct val="80000"/>
              </a:lnSpc>
            </a:pPr>
            <a:endParaRPr lang="it-IT" altLang="it-IT" sz="1600" b="1" smtClean="0"/>
          </a:p>
          <a:p>
            <a:pPr>
              <a:lnSpc>
                <a:spcPct val="80000"/>
              </a:lnSpc>
            </a:pPr>
            <a:r>
              <a:rPr lang="it-IT" altLang="it-IT" sz="1600" b="1" smtClean="0"/>
              <a:t>Acido retinoico (dalla vit. A):potente teratogeno cranio facciale agisce sui primi due archi, inibisce migrazione delle cellule delle creste neurali inducendo ipoplasia archi.</a:t>
            </a:r>
          </a:p>
        </p:txBody>
      </p:sp>
      <p:pic>
        <p:nvPicPr>
          <p:cNvPr id="36868" name="Picture 4" descr="img071"/>
          <p:cNvPicPr>
            <a:picLocks noChangeAspect="1" noChangeArrowheads="1"/>
          </p:cNvPicPr>
          <p:nvPr/>
        </p:nvPicPr>
        <p:blipFill>
          <a:blip r:embed="rId2"/>
          <a:srcRect l="14191" t="36293" r="3273" b="8908"/>
          <a:stretch>
            <a:fillRect/>
          </a:stretch>
        </p:blipFill>
        <p:spPr bwMode="auto">
          <a:xfrm>
            <a:off x="0" y="2420938"/>
            <a:ext cx="3665538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CasellaDiTesto 4"/>
          <p:cNvSpPr txBox="1">
            <a:spLocks noChangeArrowheads="1"/>
          </p:cNvSpPr>
          <p:nvPr/>
        </p:nvSpPr>
        <p:spPr bwMode="auto">
          <a:xfrm>
            <a:off x="539750" y="3716338"/>
            <a:ext cx="2736850" cy="19399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it-IT" altLang="it-IT">
              <a:solidFill>
                <a:srgbClr val="FFC000"/>
              </a:solidFill>
            </a:endParaRPr>
          </a:p>
          <a:p>
            <a:pPr eaLnBrk="1" hangingPunct="1"/>
            <a:endParaRPr lang="it-IT" altLang="it-IT">
              <a:solidFill>
                <a:srgbClr val="FFC000"/>
              </a:solidFill>
            </a:endParaRPr>
          </a:p>
          <a:p>
            <a:pPr eaLnBrk="1" hangingPunct="1"/>
            <a:endParaRPr lang="it-IT" altLang="it-IT">
              <a:solidFill>
                <a:srgbClr val="FFC000"/>
              </a:solidFill>
            </a:endParaRPr>
          </a:p>
          <a:p>
            <a:pPr eaLnBrk="1" hangingPunct="1"/>
            <a:endParaRPr lang="it-IT" altLang="it-IT">
              <a:solidFill>
                <a:srgbClr val="FFC000"/>
              </a:solidFill>
            </a:endParaRPr>
          </a:p>
          <a:p>
            <a:pPr eaLnBrk="1" hangingPunct="1"/>
            <a:endParaRPr lang="it-IT" altLang="it-IT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042988" y="820738"/>
          <a:ext cx="7086600" cy="6049962"/>
        </p:xfrm>
        <a:graphic>
          <a:graphicData uri="http://schemas.openxmlformats.org/presentationml/2006/ole">
            <p:oleObj spid="_x0000_s5122" r:id="rId3" imgW="3600000" imgH="3073673" progId="">
              <p:embed/>
            </p:oleObj>
          </a:graphicData>
        </a:graphic>
      </p:graphicFrame>
      <p:sp>
        <p:nvSpPr>
          <p:cNvPr id="5123" name="CasellaDiTesto 2"/>
          <p:cNvSpPr txBox="1">
            <a:spLocks noChangeArrowheads="1"/>
          </p:cNvSpPr>
          <p:nvPr/>
        </p:nvSpPr>
        <p:spPr bwMode="auto">
          <a:xfrm>
            <a:off x="2411413" y="333375"/>
            <a:ext cx="32496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/>
              <a:t>LABIOPALATOSCHISI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5257800"/>
          </a:xfrm>
          <a:solidFill>
            <a:srgbClr val="F0D8AE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it-IT" altLang="it-IT" sz="2800" b="1" smtClean="0"/>
              <a:t>Labiopalatoschisi (</a:t>
            </a:r>
            <a:r>
              <a:rPr lang="it-IT" altLang="it-IT" sz="2400" b="1" smtClean="0"/>
              <a:t>Incidenza 7-13/1000 nati vivi</a:t>
            </a:r>
            <a:r>
              <a:rPr lang="it-IT" altLang="it-IT" sz="2800" b="1" smtClean="0"/>
              <a:t>) possono essere divise in forme</a:t>
            </a:r>
          </a:p>
          <a:p>
            <a:pPr eaLnBrk="1" hangingPunct="1"/>
            <a:r>
              <a:rPr lang="it-IT" altLang="it-IT" sz="2800" b="1" smtClean="0"/>
              <a:t>1) Sindromiche (cromosomiche, teratogenetiche ecc)</a:t>
            </a:r>
          </a:p>
          <a:p>
            <a:pPr eaLnBrk="1" hangingPunct="1"/>
            <a:r>
              <a:rPr lang="it-IT" altLang="it-IT" sz="2800" b="1" smtClean="0"/>
              <a:t>2) Non sindromiche</a:t>
            </a:r>
          </a:p>
          <a:p>
            <a:pPr eaLnBrk="1" hangingPunct="1"/>
            <a:endParaRPr lang="it-IT" altLang="it-IT" sz="2400" b="1" smtClean="0"/>
          </a:p>
          <a:p>
            <a:pPr eaLnBrk="1" hangingPunct="1">
              <a:buFontTx/>
              <a:buNone/>
            </a:pPr>
            <a:r>
              <a:rPr lang="it-IT" altLang="it-IT" sz="2400" b="1" smtClean="0"/>
              <a:t>In Europa l’incidenza è di 1/1000 nati vivi</a:t>
            </a:r>
          </a:p>
          <a:p>
            <a:pPr eaLnBrk="1" hangingPunct="1">
              <a:buFontTx/>
              <a:buNone/>
            </a:pPr>
            <a:r>
              <a:rPr lang="it-IT" altLang="it-IT" sz="2400" b="1" smtClean="0"/>
              <a:t>20% casi sindromici (200 le varie forme sindromiche)</a:t>
            </a:r>
          </a:p>
          <a:p>
            <a:pPr eaLnBrk="1" hangingPunct="1">
              <a:buFontTx/>
              <a:buNone/>
            </a:pPr>
            <a:r>
              <a:rPr lang="it-IT" altLang="it-IT" sz="2400" b="1" smtClean="0"/>
              <a:t>80% di forme non sindromiche di cui:</a:t>
            </a:r>
          </a:p>
          <a:p>
            <a:pPr lvl="1" eaLnBrk="1" hangingPunct="1"/>
            <a:r>
              <a:rPr lang="it-IT" altLang="it-IT" sz="2400" b="1" smtClean="0"/>
              <a:t>80% sporadiche</a:t>
            </a:r>
          </a:p>
          <a:p>
            <a:pPr lvl="1" eaLnBrk="1" hangingPunct="1"/>
            <a:r>
              <a:rPr lang="it-IT" altLang="it-IT" sz="2400" b="1" smtClean="0"/>
              <a:t>20% familiare</a:t>
            </a:r>
          </a:p>
          <a:p>
            <a:pPr eaLnBrk="1" hangingPunct="1"/>
            <a:endParaRPr lang="it-IT" altLang="it-IT" sz="24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4000" smtClean="0"/>
              <a:t/>
            </a:r>
            <a:br>
              <a:rPr lang="it-IT" altLang="it-IT" sz="4000" smtClean="0"/>
            </a:br>
            <a:endParaRPr lang="it-IT" altLang="it-IT" sz="400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2978150"/>
          </a:xfrm>
          <a:solidFill>
            <a:srgbClr val="F0D8AE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it-IT" altLang="it-IT" sz="2800" b="1" smtClean="0"/>
              <a:t>Anormalità genetiche e/o a fattori ambientali responsabili dell’alterazione della composizione della matrice extracellulare (ECM) con modifiche del pattern, della migrazione, della proliferazione e del differenziamento cellulare.</a:t>
            </a:r>
          </a:p>
          <a:p>
            <a:pPr eaLnBrk="1" hangingPunct="1"/>
            <a:endParaRPr lang="it-IT" altLang="it-IT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eaLnBrk="1" hangingPunct="1"/>
            <a:r>
              <a:rPr lang="it-IT" altLang="it-IT" sz="4000" smtClean="0">
                <a:solidFill>
                  <a:schemeClr val="tx1"/>
                </a:solidFill>
              </a:rPr>
              <a:t>EVENTI DEL 2° mese di sviluppo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Cambiamenti vistosi nella morfogenesi della faccia </a:t>
            </a:r>
          </a:p>
          <a:p>
            <a:pPr eaLnBrk="1" hangingPunct="1"/>
            <a:endParaRPr lang="it-IT" altLang="it-IT" smtClean="0">
              <a:solidFill>
                <a:schemeClr val="bg1"/>
              </a:solidFill>
            </a:endParaRPr>
          </a:p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Completamento formazione degli abbozzi degli organi (organogenesi)</a:t>
            </a:r>
          </a:p>
          <a:p>
            <a:pPr eaLnBrk="1" hangingPunct="1"/>
            <a:endParaRPr lang="it-IT" altLang="it-IT" smtClean="0">
              <a:solidFill>
                <a:schemeClr val="bg1"/>
              </a:solidFill>
            </a:endParaRPr>
          </a:p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Modellamento delle forme umane </a:t>
            </a:r>
          </a:p>
          <a:p>
            <a:pPr eaLnBrk="1" hangingPunct="1"/>
            <a:endParaRPr lang="it-IT" altLang="it-IT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it-IT" altLang="it-IT" smtClean="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accent2"/>
          </a:solidFill>
        </p:spPr>
        <p:txBody>
          <a:bodyPr/>
          <a:lstStyle/>
          <a:p>
            <a:pPr eaLnBrk="1" hangingPunct="1"/>
            <a:endParaRPr lang="it-IT" altLang="it-IT" smtClean="0">
              <a:solidFill>
                <a:schemeClr val="bg1"/>
              </a:solidFill>
            </a:endParaRPr>
          </a:p>
        </p:txBody>
      </p:sp>
      <p:pic>
        <p:nvPicPr>
          <p:cNvPr id="9220" name="Picture 4" descr="12-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388938"/>
            <a:ext cx="8280400" cy="624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967038" y="2009775"/>
            <a:ext cx="1166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altLang="it-IT"/>
              <a:t>L=4mm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4767263" y="1989138"/>
            <a:ext cx="1725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/>
              <a:t>L=20-30mm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1619250" y="1557338"/>
            <a:ext cx="1584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/>
              <a:t>  1° mese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4695825" y="1289050"/>
            <a:ext cx="1160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altLang="it-IT">
                <a:solidFill>
                  <a:schemeClr val="bg1"/>
                </a:solidFill>
              </a:rPr>
              <a:t>2° mese</a:t>
            </a:r>
          </a:p>
        </p:txBody>
      </p:sp>
      <p:sp>
        <p:nvSpPr>
          <p:cNvPr id="9225" name="Text Box 10"/>
          <p:cNvSpPr txBox="1">
            <a:spLocks noChangeArrowheads="1"/>
          </p:cNvSpPr>
          <p:nvPr/>
        </p:nvSpPr>
        <p:spPr bwMode="auto">
          <a:xfrm>
            <a:off x="5940425" y="476250"/>
            <a:ext cx="1584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/>
              <a:t>2°mese</a:t>
            </a:r>
          </a:p>
        </p:txBody>
      </p:sp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2247900" y="136525"/>
            <a:ext cx="4052888" cy="4572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/>
              <a:t>      </a:t>
            </a:r>
            <a:r>
              <a:rPr lang="it-IT" altLang="it-IT" b="1"/>
              <a:t>EVENTI 2° MESE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l" eaLnBrk="1" hangingPunct="1">
              <a:buClr>
                <a:srgbClr val="000000"/>
              </a:buClr>
              <a:buFont typeface="Times New Roman" pitchFamily="18" charset="0"/>
              <a:buNone/>
            </a:pPr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10244" name="Picture 4" descr="10-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0"/>
            <a:ext cx="6516687" cy="755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87313" y="90488"/>
            <a:ext cx="2613025" cy="588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2000" b="1"/>
              <a:t>LO STADIO FILOTIPICO</a:t>
            </a:r>
          </a:p>
          <a:p>
            <a:pPr eaLnBrk="1" hangingPunct="1"/>
            <a:endParaRPr lang="it-IT" altLang="it-IT" sz="2000" b="1"/>
          </a:p>
          <a:p>
            <a:pPr eaLnBrk="1" hangingPunct="1"/>
            <a:endParaRPr lang="it-IT" altLang="it-IT" sz="2000" b="1"/>
          </a:p>
          <a:p>
            <a:pPr eaLnBrk="1" hangingPunct="1"/>
            <a:r>
              <a:rPr lang="it-IT" altLang="it-IT" sz="2000" b="1"/>
              <a:t>Alla fine della quarta settimana</a:t>
            </a:r>
          </a:p>
          <a:p>
            <a:pPr eaLnBrk="1" hangingPunct="1"/>
            <a:r>
              <a:rPr lang="it-IT" altLang="it-IT" sz="2000" b="1"/>
              <a:t>l’embrione umano assomiglia</a:t>
            </a:r>
          </a:p>
          <a:p>
            <a:pPr eaLnBrk="1" hangingPunct="1"/>
            <a:r>
              <a:rPr lang="it-IT" altLang="it-IT" sz="2000" b="1"/>
              <a:t> molto agli embrioni di tutti gli</a:t>
            </a:r>
          </a:p>
          <a:p>
            <a:pPr eaLnBrk="1" hangingPunct="1"/>
            <a:r>
              <a:rPr lang="it-IT" altLang="it-IT" sz="2000" b="1"/>
              <a:t>altri vertebrati che hanno finito </a:t>
            </a:r>
          </a:p>
          <a:p>
            <a:pPr eaLnBrk="1" hangingPunct="1"/>
            <a:r>
              <a:rPr lang="it-IT" altLang="it-IT" sz="2000" b="1"/>
              <a:t>la gastrulazione e devono iniziare</a:t>
            </a:r>
          </a:p>
          <a:p>
            <a:pPr eaLnBrk="1" hangingPunct="1"/>
            <a:r>
              <a:rPr lang="it-IT" altLang="it-IT" sz="2000" b="1"/>
              <a:t> la organogenesi</a:t>
            </a:r>
          </a:p>
          <a:p>
            <a:pPr eaLnBrk="1" hangingPunct="1"/>
            <a:endParaRPr lang="it-IT" altLang="it-IT" sz="2000" b="1"/>
          </a:p>
          <a:p>
            <a:pPr eaLnBrk="1" hangingPunct="1"/>
            <a:r>
              <a:rPr lang="it-IT" altLang="it-IT" sz="2000" b="1">
                <a:solidFill>
                  <a:srgbClr val="FF9900"/>
                </a:solidFill>
              </a:rPr>
              <a:t>Lo stadio filotipico è indistinguibile in ogni </a:t>
            </a:r>
          </a:p>
          <a:p>
            <a:pPr eaLnBrk="1" hangingPunct="1"/>
            <a:r>
              <a:rPr lang="it-IT" altLang="it-IT" sz="2000" b="1">
                <a:solidFill>
                  <a:srgbClr val="FF9900"/>
                </a:solidFill>
              </a:rPr>
              <a:t>Phylum di animali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757</Words>
  <Application>Microsoft Office PowerPoint</Application>
  <PresentationFormat>Presentazione su schermo (4:3)</PresentationFormat>
  <Paragraphs>117</Paragraphs>
  <Slides>35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35</vt:i4>
      </vt:variant>
    </vt:vector>
  </HeadingPairs>
  <TitlesOfParts>
    <vt:vector size="39" baseType="lpstr">
      <vt:lpstr>Times New Roman</vt:lpstr>
      <vt:lpstr>Arial</vt:lpstr>
      <vt:lpstr>Calibri</vt:lpstr>
      <vt:lpstr>Struttura predefinita</vt:lpstr>
      <vt:lpstr>Diapositiva 1</vt:lpstr>
      <vt:lpstr> </vt:lpstr>
      <vt:lpstr>Diapositiva 3</vt:lpstr>
      <vt:lpstr>Diapositiva 4</vt:lpstr>
      <vt:lpstr>Diapositiva 5</vt:lpstr>
      <vt:lpstr> </vt:lpstr>
      <vt:lpstr>EVENTI DEL 2° mese di sviluppo</vt:lpstr>
      <vt:lpstr>Diapositiva 8</vt:lpstr>
      <vt:lpstr>Diapositiva 9</vt:lpstr>
      <vt:lpstr>Stadio filotipico indistinguibile 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SVILUPPO DEL PALATO 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                Processi molecolari</vt:lpstr>
    </vt:vector>
  </TitlesOfParts>
  <Company>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.</dc:creator>
  <cp:lastModifiedBy>Diego</cp:lastModifiedBy>
  <cp:revision>114</cp:revision>
  <dcterms:created xsi:type="dcterms:W3CDTF">2005-10-19T08:55:14Z</dcterms:created>
  <dcterms:modified xsi:type="dcterms:W3CDTF">2019-05-20T06:24:56Z</dcterms:modified>
</cp:coreProperties>
</file>